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57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D0677-4CE8-4D51-93C0-8E4207FEE21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F1CA0-4289-49F3-AC50-841FFD69FF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6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F1CA0-4289-49F3-AC50-841FFD69FF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21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8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70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6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3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25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22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94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5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33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1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56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3687-152F-4564-8EA2-05A2894EC8F3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20C9-BD81-4DFE-91A3-2331D946DC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6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69321"/>
            <a:ext cx="2304256" cy="16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72" y="2870210"/>
            <a:ext cx="1440160" cy="284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3"/>
          <p:cNvSpPr txBox="1">
            <a:spLocks/>
          </p:cNvSpPr>
          <p:nvPr/>
        </p:nvSpPr>
        <p:spPr>
          <a:xfrm>
            <a:off x="431540" y="1934940"/>
            <a:ext cx="8280920" cy="4859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latin typeface="+mn-lt"/>
              </a:rPr>
              <a:t>Arcabas dont on voit l’œuvre </a:t>
            </a:r>
            <a:r>
              <a:rPr lang="fr-FR" sz="1600" i="1" dirty="0" smtClean="0">
                <a:latin typeface="+mn-lt"/>
              </a:rPr>
              <a:t>Adam et Eve chassés du paradis</a:t>
            </a:r>
            <a:r>
              <a:rPr lang="fr-FR" sz="1600" dirty="0" smtClean="0">
                <a:latin typeface="+mn-lt"/>
              </a:rPr>
              <a:t>, s’est inspiré d’un grand artiste du Quattrocento. Parmi ce choix, trouvez de quel peintre il s’agit et nommez son œuvre :  </a:t>
            </a:r>
            <a:endParaRPr lang="fr-FR" sz="16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29439" y="486179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 Adam et Eve</a:t>
            </a:r>
            <a:r>
              <a:rPr lang="fr-FR" sz="1400" dirty="0" smtClean="0"/>
              <a:t>,  Arcabas, 1952, Peinture sur fresque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95220" y="3078539"/>
            <a:ext cx="2191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/>
              </a:rPr>
              <a:t> </a:t>
            </a:r>
            <a:r>
              <a:rPr lang="fr-FR" dirty="0" smtClean="0"/>
              <a:t>Giacometti</a:t>
            </a:r>
          </a:p>
          <a:p>
            <a:endParaRPr lang="fr-FR" dirty="0"/>
          </a:p>
          <a:p>
            <a:r>
              <a:rPr lang="fr-FR" dirty="0">
                <a:sym typeface="Wingdings"/>
              </a:rPr>
              <a:t></a:t>
            </a:r>
            <a:r>
              <a:rPr lang="fr-FR" dirty="0" smtClean="0"/>
              <a:t> Masaccio</a:t>
            </a:r>
            <a:endParaRPr lang="fr-FR" dirty="0"/>
          </a:p>
          <a:p>
            <a:endParaRPr lang="fr-FR" dirty="0" smtClean="0"/>
          </a:p>
          <a:p>
            <a:r>
              <a:rPr lang="fr-FR" dirty="0">
                <a:sym typeface="Wingdings"/>
              </a:rPr>
              <a:t></a:t>
            </a:r>
            <a:r>
              <a:rPr lang="fr-FR" dirty="0" smtClean="0"/>
              <a:t> Michel-Ange</a:t>
            </a:r>
          </a:p>
          <a:p>
            <a:endParaRPr lang="fr-FR" dirty="0" smtClean="0"/>
          </a:p>
          <a:p>
            <a:r>
              <a:rPr lang="fr-FR" dirty="0" smtClean="0"/>
              <a:t>Cochez le nom de l’artiste</a:t>
            </a: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4466315" y="5052083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 </a:t>
            </a:r>
            <a:r>
              <a:rPr lang="fr-FR" sz="800" dirty="0" smtClean="0"/>
              <a:t>Wikipédia</a:t>
            </a:r>
            <a:endParaRPr lang="fr-FR" sz="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17712" r="30990" b="61683"/>
          <a:stretch/>
        </p:blipFill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 rot="16200000">
            <a:off x="2518702" y="3723637"/>
            <a:ext cx="162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800" dirty="0"/>
              <a:t>Denis </a:t>
            </a:r>
            <a:r>
              <a:rPr lang="fr-FR" sz="800" dirty="0" err="1" smtClean="0"/>
              <a:t>Vinçon</a:t>
            </a:r>
            <a:r>
              <a:rPr lang="fr-FR" sz="800" dirty="0" smtClean="0"/>
              <a:t>, Musée </a:t>
            </a:r>
            <a:r>
              <a:rPr lang="fr-FR" sz="800" dirty="0" err="1" smtClean="0"/>
              <a:t>Arcabas</a:t>
            </a:r>
            <a:endParaRPr lang="fr-FR" sz="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6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" y="3294971"/>
            <a:ext cx="2972572" cy="2088232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91" y="3140307"/>
            <a:ext cx="1634299" cy="2175531"/>
          </a:xfrm>
        </p:spPr>
      </p:pic>
      <p:sp>
        <p:nvSpPr>
          <p:cNvPr id="8" name="ZoneTexte 7"/>
          <p:cNvSpPr txBox="1"/>
          <p:nvPr/>
        </p:nvSpPr>
        <p:spPr>
          <a:xfrm>
            <a:off x="711884" y="1916832"/>
            <a:ext cx="7907293" cy="83099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 smtClean="0"/>
              <a:t>Le thème du retour du fils prodigue</a:t>
            </a:r>
            <a:r>
              <a:rPr lang="fr-FR" sz="1600" dirty="0"/>
              <a:t> </a:t>
            </a:r>
            <a:r>
              <a:rPr lang="fr-FR" sz="1600" dirty="0" smtClean="0"/>
              <a:t>est un sujet qui a été traité en peinture par de nombreux</a:t>
            </a:r>
          </a:p>
          <a:p>
            <a:r>
              <a:rPr lang="fr-FR" sz="1600" dirty="0" smtClean="0"/>
              <a:t> artistes et à toutes les époques. </a:t>
            </a:r>
            <a:r>
              <a:rPr lang="fr-FR" sz="1600" dirty="0" err="1" smtClean="0"/>
              <a:t>Arcabas</a:t>
            </a:r>
            <a:r>
              <a:rPr lang="fr-FR" sz="1600" dirty="0" smtClean="0"/>
              <a:t> s’est lui aussi intéressé à ce sujet et s’est</a:t>
            </a:r>
          </a:p>
          <a:p>
            <a:r>
              <a:rPr lang="fr-FR" sz="1600" dirty="0" smtClean="0"/>
              <a:t> inspiré d’un grand peintre des siècles précédents, mais lequel ? Cochez la bonne réponse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5315838"/>
            <a:ext cx="227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 </a:t>
            </a:r>
            <a:r>
              <a:rPr lang="fr-FR" sz="1400" i="1" dirty="0" smtClean="0"/>
              <a:t>Le fils perdu et retrouvé,</a:t>
            </a:r>
          </a:p>
          <a:p>
            <a:r>
              <a:rPr lang="fr-FR" sz="1400" dirty="0" smtClean="0"/>
              <a:t>Prédelle n°15, </a:t>
            </a:r>
            <a:r>
              <a:rPr lang="fr-FR" sz="1400" dirty="0" err="1" smtClean="0"/>
              <a:t>Arcabas</a:t>
            </a:r>
            <a:r>
              <a:rPr lang="fr-FR" sz="1400" dirty="0" smtClean="0"/>
              <a:t>, 1985</a:t>
            </a:r>
            <a:endParaRPr lang="fr-FR" sz="1400" dirty="0"/>
          </a:p>
        </p:txBody>
      </p:sp>
      <p:pic>
        <p:nvPicPr>
          <p:cNvPr id="2050" name="Picture 2" descr="C:\Users\009544\Desktop\Rembrandt_Harmensz._van_Rijn_-_The_Return_of_the_Prodigal_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67543"/>
            <a:ext cx="1612556" cy="21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9544\Desktop\Le_retour_de_l'enfant_prodigue,_par_Gustave_Dor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63" y="3159231"/>
            <a:ext cx="1747372" cy="219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502066" y="5343074"/>
            <a:ext cx="1637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ym typeface="Wingdings"/>
              </a:rPr>
              <a:t> </a:t>
            </a:r>
            <a:r>
              <a:rPr lang="fr-FR" sz="1400" dirty="0" err="1" smtClean="0"/>
              <a:t>Pompéo</a:t>
            </a:r>
            <a:r>
              <a:rPr lang="fr-FR" sz="1400" dirty="0" smtClean="0"/>
              <a:t> </a:t>
            </a:r>
            <a:r>
              <a:rPr lang="fr-FR" sz="1400" dirty="0" err="1" smtClean="0"/>
              <a:t>Batoni</a:t>
            </a:r>
            <a:r>
              <a:rPr lang="fr-FR" sz="1400" dirty="0" smtClean="0"/>
              <a:t> </a:t>
            </a:r>
          </a:p>
          <a:p>
            <a:r>
              <a:rPr lang="fr-FR" sz="1400" i="1" dirty="0"/>
              <a:t>L</a:t>
            </a:r>
            <a:r>
              <a:rPr lang="fr-FR" sz="1400" i="1" dirty="0" smtClean="0"/>
              <a:t>e retour du</a:t>
            </a:r>
          </a:p>
          <a:p>
            <a:r>
              <a:rPr lang="fr-FR" sz="1400" i="1" dirty="0" smtClean="0"/>
              <a:t> fils prodigue</a:t>
            </a:r>
            <a:r>
              <a:rPr lang="fr-FR" sz="1400" dirty="0" smtClean="0"/>
              <a:t> </a:t>
            </a:r>
          </a:p>
          <a:p>
            <a:r>
              <a:rPr lang="fr-FR" sz="1400" dirty="0" smtClean="0"/>
              <a:t>1773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652120" y="5387667"/>
            <a:ext cx="1246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ym typeface="Wingdings"/>
              </a:rPr>
              <a:t> </a:t>
            </a:r>
            <a:r>
              <a:rPr lang="fr-FR" sz="1400" dirty="0" smtClean="0"/>
              <a:t>Rembrandt</a:t>
            </a:r>
          </a:p>
          <a:p>
            <a:r>
              <a:rPr lang="fr-FR" sz="1400" i="1" dirty="0" smtClean="0"/>
              <a:t>Le retour du</a:t>
            </a:r>
          </a:p>
          <a:p>
            <a:r>
              <a:rPr lang="fr-FR" sz="1400" i="1" dirty="0" smtClean="0"/>
              <a:t>Fils prodigue</a:t>
            </a:r>
          </a:p>
          <a:p>
            <a:r>
              <a:rPr lang="fr-FR" sz="1400" dirty="0" smtClean="0"/>
              <a:t>1668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706863" y="5387667"/>
            <a:ext cx="158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Wingdings"/>
              </a:rPr>
              <a:t> </a:t>
            </a:r>
            <a:r>
              <a:rPr lang="fr-FR" sz="1400" dirty="0" smtClean="0"/>
              <a:t>Gustave Doré</a:t>
            </a:r>
          </a:p>
          <a:p>
            <a:r>
              <a:rPr lang="fr-FR" sz="1400" i="1" dirty="0" smtClean="0"/>
              <a:t>Le retour du fils prodigue</a:t>
            </a:r>
            <a:endParaRPr lang="fr-FR" sz="1400" dirty="0" smtClean="0"/>
          </a:p>
          <a:p>
            <a:r>
              <a:rPr lang="fr-FR" sz="1400" dirty="0" smtClean="0"/>
              <a:t>Vers 1866</a:t>
            </a:r>
            <a:endParaRPr lang="fr-FR" sz="1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17712" r="30990" b="61683"/>
          <a:stretch/>
        </p:blipFill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 rot="16200000">
            <a:off x="2423989" y="4309454"/>
            <a:ext cx="162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800" dirty="0"/>
              <a:t>Denis </a:t>
            </a:r>
            <a:r>
              <a:rPr lang="fr-FR" sz="800" dirty="0" err="1" smtClean="0"/>
              <a:t>Vinçon</a:t>
            </a:r>
            <a:r>
              <a:rPr lang="fr-FR" sz="800" dirty="0" smtClean="0"/>
              <a:t>, Musée </a:t>
            </a:r>
            <a:r>
              <a:rPr lang="fr-FR" sz="800" dirty="0" err="1" smtClean="0"/>
              <a:t>Arcabas</a:t>
            </a:r>
            <a:endParaRPr lang="fr-FR" sz="800" dirty="0"/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5055290" y="4766838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 </a:t>
            </a:r>
            <a:r>
              <a:rPr lang="fr-FR" sz="800" dirty="0" smtClean="0"/>
              <a:t>Wikimédia</a:t>
            </a:r>
            <a:endParaRPr lang="fr-FR" sz="800" dirty="0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3094720" y="4742498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 </a:t>
            </a:r>
            <a:r>
              <a:rPr lang="fr-FR" sz="800" dirty="0" smtClean="0"/>
              <a:t>Wikipédia</a:t>
            </a:r>
            <a:endParaRPr lang="fr-FR" sz="800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865729" y="4739631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 </a:t>
            </a:r>
            <a:r>
              <a:rPr lang="fr-FR" sz="800" dirty="0" smtClean="0"/>
              <a:t>Wikipédia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272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3444348"/>
            <a:ext cx="3452192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sym typeface="Wingdings"/>
              </a:rPr>
              <a:t></a:t>
            </a:r>
            <a:r>
              <a:rPr lang="fr-FR" sz="1600" dirty="0" smtClean="0"/>
              <a:t> </a:t>
            </a:r>
            <a:r>
              <a:rPr lang="fr-FR" sz="1600" dirty="0"/>
              <a:t>P</a:t>
            </a:r>
            <a:r>
              <a:rPr lang="fr-FR" sz="1600" dirty="0" smtClean="0"/>
              <a:t>rotectrice des artisans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>
                <a:sym typeface="Wingdings"/>
              </a:rPr>
              <a:t> D</a:t>
            </a:r>
            <a:r>
              <a:rPr lang="fr-FR" sz="1600" dirty="0" smtClean="0"/>
              <a:t>éesse de la beauté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>
                <a:sym typeface="Wingdings"/>
              </a:rPr>
              <a:t> D</a:t>
            </a:r>
            <a:r>
              <a:rPr lang="fr-FR" sz="1600" dirty="0" smtClean="0"/>
              <a:t>éesse de la justice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>
                <a:sym typeface="Wingdings"/>
              </a:rPr>
              <a:t> D</a:t>
            </a:r>
            <a:r>
              <a:rPr lang="fr-FR" sz="1600" dirty="0" smtClean="0"/>
              <a:t>éesse de la famille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35040"/>
            <a:ext cx="2236685" cy="3521517"/>
          </a:xfrm>
        </p:spPr>
      </p:pic>
      <p:sp>
        <p:nvSpPr>
          <p:cNvPr id="11" name="ZoneTexte 10"/>
          <p:cNvSpPr txBox="1"/>
          <p:nvPr/>
        </p:nvSpPr>
        <p:spPr>
          <a:xfrm>
            <a:off x="322991" y="1844824"/>
            <a:ext cx="8339122" cy="83099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/>
              <a:t>Arcabas</a:t>
            </a:r>
            <a:r>
              <a:rPr lang="fr-FR" sz="1600" dirty="0" smtClean="0"/>
              <a:t> s’est inspiré d’un hibou et d’une chouette pour représenter Athéna, déesse de la sagesse. On la connait aussi guerrière, mais quelle(s) autre(s) fonction(s) avait-elle ? Cochez la bonne réponse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17712" r="30990" b="61683"/>
          <a:stretch/>
        </p:blipFill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 rot="16200000">
            <a:off x="3000053" y="5288978"/>
            <a:ext cx="206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800" i="1" dirty="0" smtClean="0"/>
              <a:t>Le hibou</a:t>
            </a:r>
            <a:r>
              <a:rPr lang="fr-FR" sz="800" dirty="0" smtClean="0"/>
              <a:t>, Denis </a:t>
            </a:r>
            <a:r>
              <a:rPr lang="fr-FR" sz="800" dirty="0" err="1" smtClean="0"/>
              <a:t>Vinçon</a:t>
            </a:r>
            <a:r>
              <a:rPr lang="fr-FR" sz="800" dirty="0" smtClean="0"/>
              <a:t>, Musée </a:t>
            </a:r>
            <a:r>
              <a:rPr lang="fr-FR" sz="800" dirty="0" err="1" smtClean="0"/>
              <a:t>Arcabas</a:t>
            </a:r>
            <a:endParaRPr lang="fr-FR" sz="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9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878"/>
            <a:ext cx="2520280" cy="2550393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28" y="3258199"/>
            <a:ext cx="1409543" cy="1791883"/>
          </a:xfrm>
        </p:spPr>
      </p:pic>
      <p:sp>
        <p:nvSpPr>
          <p:cNvPr id="8" name="ZoneTexte 7"/>
          <p:cNvSpPr txBox="1"/>
          <p:nvPr/>
        </p:nvSpPr>
        <p:spPr>
          <a:xfrm>
            <a:off x="40451" y="1772816"/>
            <a:ext cx="8997006" cy="107721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La xylogravure est le procédé utilisé par Arcabas pour créer</a:t>
            </a:r>
            <a:r>
              <a:rPr lang="fr-FR" sz="1600" dirty="0"/>
              <a:t> </a:t>
            </a:r>
            <a:r>
              <a:rPr lang="fr-FR" sz="1600" i="1" dirty="0" smtClean="0"/>
              <a:t>Le couronnement de Marie</a:t>
            </a:r>
            <a:r>
              <a:rPr lang="fr-FR" sz="1600" dirty="0" smtClean="0"/>
              <a:t>. Il a gravé son sujet sur une planche de tilleul, puis l’a recouvert d’encre de chine et a déposé dessus un tissus de soie pour réaliser cette impression. A partir du  XVème siècle, l’imprimerie est une révolution, les gravures peuvent être reproduites. Retrouvez le titre de l’œuvre que chaque artiste a gravé en associant lettre et chiffre.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8608" y="5902382"/>
            <a:ext cx="223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Le couronnement de Marie</a:t>
            </a:r>
            <a:r>
              <a:rPr lang="fr-FR" sz="1400" dirty="0" smtClean="0"/>
              <a:t>,</a:t>
            </a:r>
            <a:br>
              <a:rPr lang="fr-FR" sz="1400" dirty="0" smtClean="0"/>
            </a:br>
            <a:r>
              <a:rPr lang="fr-FR" sz="1400" dirty="0" smtClean="0"/>
              <a:t> </a:t>
            </a:r>
            <a:r>
              <a:rPr lang="fr-FR" sz="1400" dirty="0" err="1" smtClean="0"/>
              <a:t>Arcabas</a:t>
            </a:r>
            <a:r>
              <a:rPr lang="fr-FR" sz="1400" dirty="0" smtClean="0"/>
              <a:t>, 1972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564822" y="32536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91" y="3186764"/>
            <a:ext cx="1295416" cy="187271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295242" y="320557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85" y="5154216"/>
            <a:ext cx="2799362" cy="149633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784664" y="5154216"/>
            <a:ext cx="2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363254" y="3445381"/>
            <a:ext cx="1550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Jacques Callot</a:t>
            </a:r>
          </a:p>
          <a:p>
            <a:r>
              <a:rPr lang="fr-FR" sz="1400" i="1" dirty="0" smtClean="0"/>
              <a:t>      Les bohémiens</a:t>
            </a:r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      1623 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308130" y="4509120"/>
            <a:ext cx="215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Wingdings"/>
              </a:rPr>
              <a:t> </a:t>
            </a:r>
            <a:r>
              <a:rPr lang="fr-FR" sz="1400" dirty="0" smtClean="0"/>
              <a:t> Albrecht Dürer</a:t>
            </a:r>
          </a:p>
          <a:p>
            <a:r>
              <a:rPr lang="fr-FR" sz="1400" i="1" dirty="0" smtClean="0"/>
              <a:t>     La mélancolie</a:t>
            </a:r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    1514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325835" y="5550966"/>
            <a:ext cx="15657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 François Perrier</a:t>
            </a:r>
          </a:p>
          <a:p>
            <a:r>
              <a:rPr lang="fr-FR" sz="1400" i="1" dirty="0" smtClean="0"/>
              <a:t>   </a:t>
            </a:r>
            <a:r>
              <a:rPr lang="fr-FR" sz="1400" i="1" dirty="0" err="1" smtClean="0"/>
              <a:t>Lacoon</a:t>
            </a:r>
            <a:r>
              <a:rPr lang="fr-FR" sz="1400" i="1" dirty="0" smtClean="0"/>
              <a:t> et ses fils</a:t>
            </a:r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  1638</a:t>
            </a:r>
            <a:endParaRPr lang="fr-FR" sz="1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17712" r="30990" b="61683"/>
          <a:stretch/>
        </p:blipFill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 rot="16200000">
            <a:off x="2220768" y="4804846"/>
            <a:ext cx="162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800" dirty="0"/>
              <a:t>Denis </a:t>
            </a:r>
            <a:r>
              <a:rPr lang="fr-FR" sz="800" dirty="0" err="1" smtClean="0"/>
              <a:t>Vinçon</a:t>
            </a:r>
            <a:r>
              <a:rPr lang="fr-FR" sz="800" dirty="0" smtClean="0"/>
              <a:t>, Musée </a:t>
            </a:r>
            <a:r>
              <a:rPr lang="fr-FR" sz="800" dirty="0" err="1" smtClean="0"/>
              <a:t>Arcabas</a:t>
            </a:r>
            <a:endParaRPr lang="fr-FR" sz="800" dirty="0"/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3289369" y="4466581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 </a:t>
            </a:r>
            <a:r>
              <a:rPr lang="fr-FR" sz="800" dirty="0" smtClean="0"/>
              <a:t>Wikipédia</a:t>
            </a:r>
            <a:endParaRPr lang="fr-FR" sz="800" dirty="0"/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3439066" y="6005379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 </a:t>
            </a:r>
            <a:r>
              <a:rPr lang="fr-FR" sz="800" dirty="0" smtClean="0"/>
              <a:t>Wikipédia</a:t>
            </a:r>
            <a:endParaRPr lang="fr-FR" sz="800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5003759" y="4466580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 </a:t>
            </a:r>
            <a:r>
              <a:rPr lang="fr-FR" sz="800" dirty="0" smtClean="0"/>
              <a:t>Wikipédia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937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1" y="3184226"/>
            <a:ext cx="1793685" cy="3128963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5" y="3242890"/>
            <a:ext cx="1584688" cy="2377033"/>
          </a:xfrm>
        </p:spPr>
      </p:pic>
      <p:sp>
        <p:nvSpPr>
          <p:cNvPr id="8" name="ZoneTexte 7"/>
          <p:cNvSpPr txBox="1"/>
          <p:nvPr/>
        </p:nvSpPr>
        <p:spPr>
          <a:xfrm>
            <a:off x="472217" y="1844824"/>
            <a:ext cx="8199566" cy="83099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De nombreux artistes ont représenté Moïse avec des cornes, ce serait dû à une erreur de traduction des textes de la bible en passant de l’hébreu au latin. Arcabas s’est inspiré de l’un d’entre eux, pour sculpter « son » Moïse. De quelle œuvre et de quel artiste précisément ?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83569" y="6313189"/>
            <a:ext cx="1778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Moïse</a:t>
            </a:r>
            <a:r>
              <a:rPr lang="fr-FR" sz="1400" dirty="0" smtClean="0"/>
              <a:t>, </a:t>
            </a:r>
            <a:r>
              <a:rPr lang="fr-FR" sz="1400" dirty="0" err="1" smtClean="0"/>
              <a:t>Arcabas</a:t>
            </a:r>
            <a:r>
              <a:rPr lang="fr-FR" sz="1400" dirty="0" smtClean="0"/>
              <a:t>, 1960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36275" y="5640612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ym typeface="Wingdings"/>
              </a:rPr>
              <a:t></a:t>
            </a:r>
            <a:r>
              <a:rPr lang="fr-FR" sz="1400" dirty="0" smtClean="0"/>
              <a:t> Michel-Ange</a:t>
            </a:r>
          </a:p>
          <a:p>
            <a:r>
              <a:rPr lang="fr-FR" sz="1400" i="1" dirty="0" smtClean="0"/>
              <a:t>Moïse</a:t>
            </a:r>
            <a:r>
              <a:rPr lang="fr-FR" sz="1400" dirty="0" smtClean="0"/>
              <a:t>, 1513-1515</a:t>
            </a: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57" y="3212976"/>
            <a:ext cx="2380002" cy="243686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27510" y="5649838"/>
            <a:ext cx="2096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Wingdings"/>
              </a:rPr>
              <a:t> </a:t>
            </a:r>
            <a:r>
              <a:rPr lang="fr-FR" sz="1400" dirty="0" smtClean="0"/>
              <a:t>Chagall</a:t>
            </a:r>
            <a:br>
              <a:rPr lang="fr-FR" sz="1400" dirty="0" smtClean="0"/>
            </a:br>
            <a:r>
              <a:rPr lang="fr-FR" sz="1400" i="1" dirty="0" smtClean="0"/>
              <a:t>Moïse</a:t>
            </a:r>
            <a:r>
              <a:rPr lang="fr-FR" sz="1400" i="1" dirty="0"/>
              <a:t> </a:t>
            </a:r>
            <a:r>
              <a:rPr lang="fr-FR" sz="1400" i="1" dirty="0" smtClean="0"/>
              <a:t>recevant les tables de la </a:t>
            </a:r>
            <a:r>
              <a:rPr lang="fr-FR" sz="1400" i="1" dirty="0"/>
              <a:t>L</a:t>
            </a:r>
            <a:r>
              <a:rPr lang="fr-FR" sz="1400" i="1" dirty="0" smtClean="0"/>
              <a:t>oi</a:t>
            </a:r>
            <a:r>
              <a:rPr lang="fr-FR" sz="1400" dirty="0"/>
              <a:t>,</a:t>
            </a:r>
            <a:r>
              <a:rPr lang="fr-FR" sz="1400" dirty="0" smtClean="0"/>
              <a:t> 1960-66</a:t>
            </a:r>
            <a:endParaRPr lang="fr-FR" sz="1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05" y="3212976"/>
            <a:ext cx="1895475" cy="241935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038233" y="5626081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ym typeface="Wingdings"/>
              </a:rPr>
              <a:t> </a:t>
            </a:r>
            <a:r>
              <a:rPr lang="fr-FR" sz="1400" dirty="0" smtClean="0"/>
              <a:t>Dali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i="1" dirty="0" smtClean="0"/>
              <a:t>Moïse, </a:t>
            </a:r>
            <a:r>
              <a:rPr lang="fr-FR" sz="1400" dirty="0"/>
              <a:t>p</a:t>
            </a:r>
            <a:r>
              <a:rPr lang="fr-FR" sz="1400" dirty="0" smtClean="0"/>
              <a:t>ériode 1970</a:t>
            </a:r>
            <a:endParaRPr lang="fr-FR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17712" r="30990" b="61683"/>
          <a:stretch/>
        </p:blipFill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 rot="16200000">
            <a:off x="1775917" y="5246098"/>
            <a:ext cx="162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800" dirty="0"/>
              <a:t>Denis </a:t>
            </a:r>
            <a:r>
              <a:rPr lang="fr-FR" sz="800" dirty="0" err="1" smtClean="0"/>
              <a:t>Vinçon</a:t>
            </a:r>
            <a:r>
              <a:rPr lang="fr-FR" sz="800" dirty="0" smtClean="0"/>
              <a:t>, Musée </a:t>
            </a:r>
            <a:r>
              <a:rPr lang="fr-FR" sz="800" dirty="0" err="1" smtClean="0"/>
              <a:t>Arcabas</a:t>
            </a:r>
            <a:endParaRPr lang="fr-FR" sz="800" dirty="0"/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8447425" y="4980911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© </a:t>
            </a:r>
            <a:r>
              <a:rPr lang="fr-FR" sz="800" dirty="0" smtClean="0"/>
              <a:t>Wikipédia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6064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71600" y="1052736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Réponses</a:t>
            </a:r>
          </a:p>
          <a:p>
            <a:endParaRPr lang="fr-FR" dirty="0"/>
          </a:p>
          <a:p>
            <a:r>
              <a:rPr lang="fr-FR" dirty="0" smtClean="0"/>
              <a:t>1. Masaccio fresque </a:t>
            </a:r>
            <a:r>
              <a:rPr lang="fr-FR" i="1" dirty="0" smtClean="0"/>
              <a:t>Adam et Eve</a:t>
            </a:r>
            <a:r>
              <a:rPr lang="fr-FR" dirty="0" smtClean="0"/>
              <a:t>, 1425, œuvre à Florence, Italie,</a:t>
            </a:r>
          </a:p>
          <a:p>
            <a:r>
              <a:rPr lang="fr-FR" dirty="0" smtClean="0"/>
              <a:t>2. Rembrandt</a:t>
            </a:r>
          </a:p>
          <a:p>
            <a:r>
              <a:rPr lang="fr-FR" dirty="0" smtClean="0"/>
              <a:t>3. Protectrice des artisans, Athéna tissait pour les Dieux de l’Olympe</a:t>
            </a:r>
          </a:p>
          <a:p>
            <a:r>
              <a:rPr lang="fr-FR" dirty="0" smtClean="0"/>
              <a:t>4. A </a:t>
            </a:r>
            <a:r>
              <a:rPr lang="fr-FR" dirty="0"/>
              <a:t>Albrecht </a:t>
            </a:r>
            <a:r>
              <a:rPr lang="fr-FR" dirty="0" smtClean="0"/>
              <a:t>Dürer   /  B </a:t>
            </a:r>
            <a:r>
              <a:rPr lang="fr-FR" dirty="0"/>
              <a:t>François </a:t>
            </a:r>
            <a:r>
              <a:rPr lang="fr-FR" dirty="0" smtClean="0"/>
              <a:t>Perrier  /  C  Jacques </a:t>
            </a:r>
            <a:r>
              <a:rPr lang="fr-FR" dirty="0"/>
              <a:t>Callot</a:t>
            </a:r>
          </a:p>
          <a:p>
            <a:r>
              <a:rPr lang="fr-FR" dirty="0" smtClean="0"/>
              <a:t>5. Michel-Ange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9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446</Words>
  <Application>Microsoft Office PowerPoint</Application>
  <PresentationFormat>Affichage à l'écran (4:3)</PresentationFormat>
  <Paragraphs>74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Départemental de l'Isère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 MUSEE ARCABAS EN CHARTREUSE</dc:title>
  <dc:creator>Revol-Desprat Martine</dc:creator>
  <cp:lastModifiedBy>Facq Julie</cp:lastModifiedBy>
  <cp:revision>44</cp:revision>
  <dcterms:created xsi:type="dcterms:W3CDTF">2020-11-09T11:42:17Z</dcterms:created>
  <dcterms:modified xsi:type="dcterms:W3CDTF">2020-11-12T14:56:37Z</dcterms:modified>
</cp:coreProperties>
</file>